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7200900" cy="10333038"/>
  <p:notesSz cx="6807200" cy="9939338"/>
  <p:defaultTextStyle>
    <a:defPPr>
      <a:defRPr lang="ja-JP"/>
    </a:defPPr>
    <a:lvl1pPr marL="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55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1F5E7"/>
    <a:srgbClr val="D9FFD9"/>
    <a:srgbClr val="F3FFF3"/>
    <a:srgbClr val="E5FFE5"/>
    <a:srgbClr val="F7FFF7"/>
    <a:srgbClr val="00CC00"/>
    <a:srgbClr val="FFDCFF"/>
    <a:srgbClr val="CC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6067" autoAdjust="0"/>
  </p:normalViewPr>
  <p:slideViewPr>
    <p:cSldViewPr>
      <p:cViewPr>
        <p:scale>
          <a:sx n="95" d="100"/>
          <a:sy n="95" d="100"/>
        </p:scale>
        <p:origin x="-1536" y="2928"/>
      </p:cViewPr>
      <p:guideLst>
        <p:guide orient="horz" pos="3255"/>
        <p:guide pos="4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40795-6967-4EF3-A722-FF9414F29A16}" type="datetimeFigureOut">
              <a:rPr kumimoji="1" lang="ja-JP" altLang="en-US" smtClean="0"/>
              <a:t>2021/1/26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6125"/>
            <a:ext cx="25971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93CC3-1521-481F-B87E-00323AAED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8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5025" y="746125"/>
            <a:ext cx="25971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93CC3-1521-481F-B87E-00323AAEDF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03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09941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88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13802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5" y="413802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639934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2" y="4379584"/>
            <a:ext cx="6120765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9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28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38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47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05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066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076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44"/>
            <a:ext cx="3180398" cy="68193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411044"/>
            <a:ext cx="3180398" cy="68193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312974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6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58" y="2312974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58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1408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4" cy="881896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45" y="2162285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233127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500954" indent="0">
              <a:buNone/>
              <a:defRPr sz="3100"/>
            </a:lvl2pPr>
            <a:lvl3pPr marL="1001908" indent="0">
              <a:buNone/>
              <a:defRPr sz="2600"/>
            </a:lvl3pPr>
            <a:lvl4pPr marL="1502862" indent="0">
              <a:buNone/>
              <a:defRPr sz="2200"/>
            </a:lvl4pPr>
            <a:lvl5pPr marL="2003816" indent="0">
              <a:buNone/>
              <a:defRPr sz="2200"/>
            </a:lvl5pPr>
            <a:lvl6pPr marL="2504770" indent="0">
              <a:buNone/>
              <a:defRPr sz="2200"/>
            </a:lvl6pPr>
            <a:lvl7pPr marL="3005724" indent="0">
              <a:buNone/>
              <a:defRPr sz="2200"/>
            </a:lvl7pPr>
            <a:lvl8pPr marL="3506678" indent="0">
              <a:buNone/>
              <a:defRPr sz="2200"/>
            </a:lvl8pPr>
            <a:lvl9pPr marL="4007632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 vert="horz" lIns="100191" tIns="50095" rIns="100191" bIns="5009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5" y="2411044"/>
            <a:ext cx="6480810" cy="6819327"/>
          </a:xfrm>
          <a:prstGeom prst="rect">
            <a:avLst/>
          </a:prstGeom>
        </p:spPr>
        <p:txBody>
          <a:bodyPr vert="horz" lIns="100191" tIns="50095" rIns="100191" bIns="500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099F-E18B-4C25-9FFE-A4DDE1FD9680}" type="datetimeFigureOut">
              <a:rPr kumimoji="1" lang="ja-JP" altLang="en-US" smtClean="0"/>
              <a:pPr/>
              <a:t>2021/1/26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08" y="9577197"/>
            <a:ext cx="2280285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1908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716" indent="-375716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4050" indent="-313096" algn="l" defTabSz="1001908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385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339" indent="-250477" algn="l" defTabSz="1001908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293" indent="-250477" algn="l" defTabSz="1001908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247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6201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7155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8109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5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90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86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816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77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72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67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63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lw.go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>
          <a:xfrm>
            <a:off x="86009" y="5742583"/>
            <a:ext cx="7041989" cy="3247341"/>
          </a:xfrm>
          <a:prstGeom prst="roundRect">
            <a:avLst>
              <a:gd name="adj" fmla="val 12273"/>
            </a:avLst>
          </a:prstGeom>
          <a:solidFill>
            <a:srgbClr val="F1F5E7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-16121" y="1782142"/>
            <a:ext cx="7217022" cy="3179474"/>
          </a:xfrm>
          <a:prstGeom prst="rect">
            <a:avLst/>
          </a:prstGeom>
          <a:solidFill>
            <a:srgbClr val="F1F5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7220" y="6534671"/>
            <a:ext cx="6629437" cy="1098000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3"/>
          <p:cNvSpPr txBox="1">
            <a:spLocks noChangeArrowheads="1"/>
          </p:cNvSpPr>
          <p:nvPr/>
        </p:nvSpPr>
        <p:spPr bwMode="auto">
          <a:xfrm>
            <a:off x="86009" y="9054951"/>
            <a:ext cx="5760641" cy="3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191" tIns="50095" rIns="100191" bIns="50095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詳しく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は、お住まいの市区町村へお問い合わせください。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97942" y="9342983"/>
            <a:ext cx="6763656" cy="876025"/>
          </a:xfrm>
          <a:prstGeom prst="rect">
            <a:avLst/>
          </a:prstGeom>
          <a:noFill/>
          <a:ln w="95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546" rIns="109090" bIns="54546"/>
          <a:lstStyle/>
          <a:p>
            <a:pPr>
              <a:defRPr/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（お問い合わせ先）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厚生労働省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191" y="103356"/>
            <a:ext cx="1356643" cy="382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327221" y="5855481"/>
            <a:ext cx="6664047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sz="17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公的</a:t>
            </a:r>
            <a:r>
              <a:rPr lang="ja-JP" altLang="en-US" sz="17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年金等を新たに受給する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</a:t>
            </a:r>
            <a:endParaRPr lang="en-US" altLang="ja-JP" sz="17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速やかにお住まい</a:t>
            </a:r>
            <a:r>
              <a:rPr lang="ja-JP" altLang="en-US" sz="1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の市区町村にお問い合わせください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7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738151"/>
            <a:ext cx="7200900" cy="1116000"/>
          </a:xfrm>
          <a:prstGeom prst="rect">
            <a:avLst/>
          </a:prstGeom>
          <a:solidFill>
            <a:srgbClr val="33CC33"/>
          </a:solidFill>
          <a:ln w="28575">
            <a:noFill/>
            <a:round/>
            <a:headEnd/>
            <a:tailEnd/>
          </a:ln>
        </p:spPr>
        <p:txBody>
          <a:bodyPr vert="horz" wrap="square" lIns="72000" tIns="72000" rIns="36000" bIns="0" numCol="1" anchor="ctr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2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「児童扶養手当」と「公的年金等」の　</a:t>
            </a:r>
            <a:endParaRPr lang="en-US" altLang="ja-JP" sz="2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2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両方を受給する場合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2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、手続きが必要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</a:t>
            </a:r>
            <a:r>
              <a:rPr lang="ja-JP" altLang="en-US" sz="2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ja-JP" altLang="en-US" sz="2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" y="117248"/>
            <a:ext cx="7127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大切なお知らせ</a:t>
            </a:r>
            <a:r>
              <a:rPr lang="en-US" altLang="ja-JP" sz="1600" b="1" dirty="0" smtClean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600" b="1" dirty="0" smtClean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児童</a:t>
            </a:r>
            <a:r>
              <a:rPr lang="ja-JP" altLang="en-US" sz="1600" b="1" dirty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扶養手当</a:t>
            </a:r>
            <a:r>
              <a:rPr lang="ja-JP" altLang="en-US" sz="1600" b="1" dirty="0" smtClean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を受給されている皆さまへ</a:t>
            </a:r>
            <a:endParaRPr kumimoji="1" lang="ja-JP" altLang="en-US" sz="1600" b="1" dirty="0">
              <a:solidFill>
                <a:srgbClr val="33CC33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48676" y="6556088"/>
            <a:ext cx="670815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srgbClr val="4F81B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必要な手続き▶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以下の書類をご持参の上、お住まいの市区町村の児童扶養手当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 窓口にお越しください。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・公的年金給付等受給状況届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・公的年金給付等受給証明書（年金証書、年金決定通知書でも可）　　　　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                                             　　　　　　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2058" y="2097896"/>
            <a:ext cx="7002958" cy="282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91" tIns="50095" rIns="100191" bIns="50095" numCol="1" anchor="t" anchorCtr="0" compatLnSpc="1">
            <a:prstTxWarp prst="textNoShape">
              <a:avLst/>
            </a:prstTxWarp>
            <a:noAutofit/>
          </a:bodyPr>
          <a:lstStyle/>
          <a:p>
            <a:pPr marL="144000" lvl="0" indent="-288000" algn="just"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公的年金等</a:t>
            </a:r>
            <a:r>
              <a:rPr lang="ja-JP" altLang="en-US" sz="18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</a:t>
            </a:r>
            <a:r>
              <a:rPr lang="en-US" altLang="ja-JP" sz="18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800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を受給する場合、児童扶養手当額の全部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44000" lvl="0" indent="-288000" algn="just"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または一部を受給することができません。</a:t>
            </a:r>
            <a:r>
              <a:rPr lang="ja-JP" altLang="en-US" sz="18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</a:t>
            </a:r>
            <a:r>
              <a:rPr lang="en-US" altLang="ja-JP" sz="18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en-US" altLang="ja-JP" sz="1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44000" indent="-288000" algn="just" fontAlgn="base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</a:pP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1)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遺族年金、障害年金、老齢年金、労災年金、遺族補償など。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68363" indent="-1012825" algn="just" fontAlgn="base">
              <a:spcBef>
                <a:spcPts val="600"/>
              </a:spcBef>
              <a:spcAft>
                <a:spcPct val="0"/>
              </a:spcAft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(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＊</a:t>
            </a: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2)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障害年金を受給している方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1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３年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３月分</a:t>
            </a:r>
            <a:r>
              <a:rPr lang="en-US" altLang="ja-JP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1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３年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５月</a:t>
            </a:r>
            <a:endParaRPr lang="en-US" altLang="ja-JP" sz="14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68363" indent="-1012825" algn="just" fontAlgn="base">
              <a:spcAft>
                <a:spcPct val="0"/>
              </a:spcAft>
            </a:pPr>
            <a:r>
              <a:rPr lang="en-US" altLang="ja-JP" sz="1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支払い）から、児童扶養手当の額と障害年金の子の加算部分の額</a:t>
            </a:r>
            <a:endParaRPr lang="en-US" altLang="ja-JP" sz="14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68363" indent="-1012825" algn="just" fontAlgn="base">
              <a:spcAft>
                <a:spcPct val="0"/>
              </a:spcAft>
            </a:pPr>
            <a:r>
              <a:rPr lang="en-US" altLang="ja-JP" sz="14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</a:t>
            </a:r>
            <a:r>
              <a:rPr lang="ja-JP" altLang="en-US" sz="14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との差額を児童扶養手当として支給</a:t>
            </a:r>
            <a:r>
              <a:rPr lang="ja-JP" altLang="en-US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します。</a:t>
            </a:r>
            <a:endParaRPr lang="en-US" altLang="ja-JP" sz="14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68363" indent="-1012825" algn="just" fontAlgn="base">
              <a:spcAft>
                <a:spcPct val="0"/>
              </a:spcAft>
            </a:pPr>
            <a:r>
              <a:rPr lang="en-US" altLang="ja-JP" sz="14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</a:t>
            </a:r>
          </a:p>
          <a:p>
            <a:pPr marL="868363" indent="-1012825" algn="just" fontAlgn="base">
              <a:spcAft>
                <a:spcPct val="0"/>
              </a:spcAft>
            </a:pPr>
            <a:endParaRPr lang="en-US" altLang="ja-JP" sz="14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68363" indent="-1012825" algn="just" fontAlgn="base">
              <a:spcAft>
                <a:spcPct val="0"/>
              </a:spcAft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■障害年金以外の公的年金を受給している方は、その額が児童扶養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68363" indent="-1012825" algn="just" fontAlgn="base">
              <a:spcAft>
                <a:spcPct val="0"/>
              </a:spcAft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手当額より低い場合、差額分を児童扶養手当として支給します。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197942" y="5022503"/>
            <a:ext cx="918240" cy="671253"/>
          </a:xfrm>
          <a:prstGeom prst="downArrow">
            <a:avLst>
              <a:gd name="adj1" fmla="val 50000"/>
              <a:gd name="adj2" fmla="val 61338"/>
            </a:avLst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16182" y="5158135"/>
            <a:ext cx="5652686" cy="364179"/>
          </a:xfrm>
          <a:prstGeom prst="rect">
            <a:avLst/>
          </a:prstGeom>
          <a:noFill/>
        </p:spPr>
        <p:txBody>
          <a:bodyPr wrap="square" lIns="108000" tIns="54000" rIns="0" bIns="0" rtlCol="0" anchor="ctr" anchorCtr="0">
            <a:no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そのため、以下の手続きを必ず行ってください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92610" y="7789634"/>
            <a:ext cx="6664047" cy="1265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 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公的</a:t>
            </a:r>
            <a:r>
              <a:rPr lang="ja-JP" altLang="en-US" sz="17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年金等が過去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に遡って</a:t>
            </a:r>
            <a:r>
              <a:rPr lang="ja-JP" altLang="en-US" sz="17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給付される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や、</a:t>
            </a:r>
            <a:endParaRPr lang="en-US" altLang="ja-JP" sz="17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公的年金を受給し、市区町村</a:t>
            </a:r>
            <a:r>
              <a:rPr lang="ja-JP" altLang="en-US" sz="17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への手続きが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遅れた場合</a:t>
            </a:r>
            <a:endParaRPr lang="en-US" altLang="ja-JP" sz="17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20000" indent="-720000" fontAlgn="base">
              <a:spcBef>
                <a:spcPts val="400"/>
              </a:spcBef>
              <a:spcAft>
                <a:spcPct val="0"/>
              </a:spcAft>
            </a:pP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→ 過去</a:t>
            </a:r>
            <a:r>
              <a:rPr lang="ja-JP" altLang="en-US" sz="1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受給した児童</a:t>
            </a:r>
            <a:r>
              <a:rPr lang="ja-JP" altLang="en-US" sz="1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扶養手当の返還が必要になる場合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endParaRPr lang="en-US" altLang="ja-JP" sz="17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20000" indent="-720000" fontAlgn="base">
              <a:spcAft>
                <a:spcPct val="0"/>
              </a:spcAft>
            </a:pPr>
            <a:r>
              <a:rPr lang="en-US" altLang="ja-JP" sz="1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あります。</a:t>
            </a:r>
            <a:r>
              <a:rPr lang="ja-JP" altLang="en-US" sz="17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手続きは早めに</a:t>
            </a:r>
            <a:r>
              <a:rPr lang="ja-JP" altLang="en-US" sz="17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行うよう、ご注意ください。</a:t>
            </a:r>
            <a:endParaRPr lang="en-US" altLang="ja-JP" sz="17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27"/>
          <p:cNvSpPr txBox="1"/>
          <p:nvPr/>
        </p:nvSpPr>
        <p:spPr>
          <a:xfrm>
            <a:off x="1017271" y="9603455"/>
            <a:ext cx="55930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0954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1908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2862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3816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4770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05724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06678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7632" algn="l" defTabSz="1001908" rtl="0" eaLnBrk="1" latinLnBrk="0" hangingPunct="1"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奥出雲町福祉事務所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　０８５４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５４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２５４１　　　情報　３１－５３８６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203CFD8C950C8C408A5F2BA690A7B904" ma:contentTypeVersion="11" ma:contentTypeDescription="" ma:contentTypeScope="" ma:versionID="0a81e5e294a98a0c29b6227a58d6a4d7">
  <xsd:schema xmlns:xsd="http://www.w3.org/2001/XMLSchema" xmlns:p="http://schemas.microsoft.com/office/2006/metadata/properties" xmlns:ns2="8B97BE19-CDDD-400E-817A-CFDD13F7EC12" xmlns:ns3="96644011-fdb5-4a67-a809-8d06bf36c1e2" targetNamespace="http://schemas.microsoft.com/office/2006/metadata/properties" ma:root="true" ma:fieldsID="f88e75879075e565e15826244df90c3c" ns2:_="" ns3:_="">
    <xsd:import namespace="8B97BE19-CDDD-400E-817A-CFDD13F7EC12"/>
    <xsd:import namespace="96644011-fdb5-4a67-a809-8d06bf36c1e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96644011-fdb5-4a67-a809-8d06bf36c1e2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33A170-6833-487D-B9B3-4FE18FFEF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96644011-fdb5-4a67-a809-8d06bf36c1e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2E0F558-D430-4C2E-ABC2-736BBDE3EE47}">
  <ds:schemaRefs>
    <ds:schemaRef ds:uri="8B97BE19-CDDD-400E-817A-CFDD13F7EC12"/>
    <ds:schemaRef ds:uri="96644011-fdb5-4a67-a809-8d06bf36c1e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AAA870-562D-470A-97F4-8107A80401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85</Words>
  <Application>Microsoft Office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宇田川 真子</cp:lastModifiedBy>
  <cp:revision>308</cp:revision>
  <cp:lastPrinted>2020-06-02T06:33:58Z</cp:lastPrinted>
  <dcterms:created xsi:type="dcterms:W3CDTF">2012-02-07T08:49:16Z</dcterms:created>
  <dcterms:modified xsi:type="dcterms:W3CDTF">2021-01-26T07:30:39Z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0x0101002DA299AC048A4B8EA9C1D19079C1A32200203CFD8C950C8C408A5F2BA690A7B904</vt:lpwstr>
  </property>
</Properties>
</file>